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447" r:id="rId3"/>
    <p:sldId id="416" r:id="rId4"/>
    <p:sldId id="459" r:id="rId5"/>
    <p:sldId id="434" r:id="rId6"/>
    <p:sldId id="460" r:id="rId7"/>
    <p:sldId id="461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474" r:id="rId16"/>
    <p:sldId id="475" r:id="rId17"/>
    <p:sldId id="476" r:id="rId18"/>
    <p:sldId id="477" r:id="rId19"/>
    <p:sldId id="478" r:id="rId20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나눔고딕" panose="020D0604000000000000" pitchFamily="34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7" orient="horz" pos="1253" userDrawn="1">
          <p15:clr>
            <a:srgbClr val="A4A3A4"/>
          </p15:clr>
        </p15:guide>
        <p15:guide id="8" orient="horz" pos="618" userDrawn="1">
          <p15:clr>
            <a:srgbClr val="A4A3A4"/>
          </p15:clr>
        </p15:guide>
        <p15:guide id="9" orient="horz" pos="913" userDrawn="1">
          <p15:clr>
            <a:srgbClr val="A4A3A4"/>
          </p15:clr>
        </p15:guide>
        <p15:guide id="10" orient="horz" pos="958" userDrawn="1">
          <p15:clr>
            <a:srgbClr val="A4A3A4"/>
          </p15:clr>
        </p15:guide>
        <p15:guide id="11" pos="9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7C80"/>
    <a:srgbClr val="48722C"/>
    <a:srgbClr val="E2E2D1"/>
    <a:srgbClr val="E1E1E1"/>
    <a:srgbClr val="F36415"/>
    <a:srgbClr val="1791AE"/>
    <a:srgbClr val="517F32"/>
    <a:srgbClr val="598B38"/>
    <a:srgbClr val="619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0" autoAdjust="0"/>
    <p:restoredTop sz="96429" autoAdjust="0"/>
  </p:normalViewPr>
  <p:slideViewPr>
    <p:cSldViewPr snapToGrid="0">
      <p:cViewPr>
        <p:scale>
          <a:sx n="198" d="100"/>
          <a:sy n="198" d="100"/>
        </p:scale>
        <p:origin x="2344" y="744"/>
      </p:cViewPr>
      <p:guideLst>
        <p:guide pos="68"/>
        <p:guide orient="horz" pos="4042"/>
        <p:guide orient="horz" pos="1253"/>
        <p:guide orient="horz" pos="618"/>
        <p:guide orient="horz" pos="913"/>
        <p:guide orient="horz" pos="958"/>
        <p:guide pos="9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D4629-5D2B-4ED6-8FC3-F52452D0500B}" type="datetimeFigureOut">
              <a:rPr lang="ko-KR" altLang="en-US" smtClean="0"/>
              <a:pPr/>
              <a:t>2025. 6. 14.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C8579-82BC-4BB2-AA4E-632A61D3BD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148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83FA6-5A45-4A32-8BA2-5DC730FCC1F2}" type="datetimeFigureOut">
              <a:rPr lang="ko-KR" altLang="en-US" smtClean="0"/>
              <a:pPr/>
              <a:t>2025. 6. 14.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D173F-DA78-486D-B70D-411A76F35C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60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D173F-DA78-486D-B70D-411A76F35C6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8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953491"/>
            <a:ext cx="9144000" cy="6400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53491"/>
            <a:ext cx="7772400" cy="640080"/>
          </a:xfrm>
        </p:spPr>
        <p:txBody>
          <a:bodyPr anchor="ctr">
            <a:normAutofit/>
          </a:bodyPr>
          <a:lstStyle>
            <a:lvl1pPr algn="ctr">
              <a:defRPr sz="28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20147"/>
            <a:ext cx="6858000" cy="43794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1B10865-8008-4837-A01B-82355917FF3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Line 19"/>
          <p:cNvSpPr>
            <a:spLocks noChangeShapeType="1"/>
          </p:cNvSpPr>
          <p:nvPr userDrawn="1"/>
        </p:nvSpPr>
        <p:spPr bwMode="auto">
          <a:xfrm flipV="1">
            <a:off x="0" y="2593571"/>
            <a:ext cx="9144000" cy="0"/>
          </a:xfrm>
          <a:prstGeom prst="line">
            <a:avLst/>
          </a:prstGeom>
          <a:noFill/>
          <a:ln w="28575">
            <a:solidFill>
              <a:srgbClr val="EF402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rtl="0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defRPr/>
            </a:pPr>
            <a:endParaRPr kumimoji="0" lang="ko-KR" altLang="en-US" sz="1400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8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44624"/>
            <a:ext cx="7710395" cy="415877"/>
          </a:xfr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217839" y="6579246"/>
            <a:ext cx="708322" cy="254000"/>
          </a:xfrm>
        </p:spPr>
        <p:txBody>
          <a:bodyPr/>
          <a:lstStyle>
            <a:lvl1pPr algn="ctr">
              <a:def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altLang="ko-KR" dirty="0"/>
              <a:t>| </a:t>
            </a:r>
            <a:fld id="{E3D70894-9334-4C85-B01C-0E30A8887EDD}" type="slidenum">
              <a:rPr smtClean="0"/>
              <a:pPr>
                <a:defRPr/>
              </a:pPr>
              <a:t>‹#›</a:t>
            </a:fld>
            <a:r>
              <a:rPr dirty="0"/>
              <a:t> |</a:t>
            </a:r>
            <a:endParaRPr lang="ko-KR" altLang="en-US" dirty="0"/>
          </a:p>
        </p:txBody>
      </p:sp>
      <p:sp>
        <p:nvSpPr>
          <p:cNvPr id="23" name="직사각형 22"/>
          <p:cNvSpPr/>
          <p:nvPr userDrawn="1"/>
        </p:nvSpPr>
        <p:spPr>
          <a:xfrm>
            <a:off x="0" y="460501"/>
            <a:ext cx="9144000" cy="45719"/>
          </a:xfrm>
          <a:prstGeom prst="rect">
            <a:avLst/>
          </a:prstGeom>
          <a:pattFill prst="smGrid">
            <a:fgClr>
              <a:schemeClr val="bg1">
                <a:lumMod val="9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1"/>
          </p:nvPr>
        </p:nvSpPr>
        <p:spPr>
          <a:xfrm>
            <a:off x="250825" y="548681"/>
            <a:ext cx="8642350" cy="432048"/>
          </a:xfrm>
        </p:spPr>
        <p:txBody>
          <a:bodyPr>
            <a:noAutofit/>
          </a:bodyPr>
          <a:lstStyle>
            <a:lvl1pPr>
              <a:defRPr sz="2000" b="1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2"/>
          </p:nvPr>
        </p:nvSpPr>
        <p:spPr>
          <a:xfrm>
            <a:off x="250825" y="1700213"/>
            <a:ext cx="8642350" cy="3816350"/>
          </a:xfrm>
        </p:spPr>
        <p:txBody>
          <a:bodyPr>
            <a:no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800">
                <a:latin typeface="+mn-ea"/>
                <a:ea typeface="+mn-ea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600">
                <a:latin typeface="+mn-ea"/>
                <a:ea typeface="+mn-ea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latin typeface="+mn-ea"/>
                <a:ea typeface="+mn-ea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200">
                <a:latin typeface="+mn-ea"/>
                <a:ea typeface="+mn-ea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2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18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08.UNUS\CI\UNUS_LOGO_NEW\기본형-워드마크-(양각-블랙)_투명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606" y="6553151"/>
            <a:ext cx="640790" cy="27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185127"/>
              </p:ext>
            </p:extLst>
          </p:nvPr>
        </p:nvGraphicFramePr>
        <p:xfrm>
          <a:off x="107950" y="115888"/>
          <a:ext cx="8928099" cy="487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8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7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</a:t>
                      </a:r>
                      <a:r>
                        <a:rPr lang="en-US" altLang="ko-KR" sz="1000" baseline="0" dirty="0"/>
                        <a:t> Name</a:t>
                      </a:r>
                      <a:endParaRPr lang="ko-KR" altLang="en-US" sz="1000" dirty="0"/>
                    </a:p>
                  </a:txBody>
                  <a:tcPr marL="91431" marR="91431" marT="45740" marB="4574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91431" marR="91431" marT="45740" marB="457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문서명</a:t>
                      </a:r>
                      <a:endParaRPr lang="ko-KR" altLang="en-US" sz="1000" dirty="0"/>
                    </a:p>
                  </a:txBody>
                  <a:tcPr marL="91431" marR="91431" marT="45740" marB="4574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OOOUI/UX </a:t>
                      </a:r>
                      <a:r>
                        <a:rPr lang="ko-KR" altLang="en-US" sz="900" dirty="0"/>
                        <a:t>시나리오</a:t>
                      </a:r>
                    </a:p>
                  </a:txBody>
                  <a:tcPr marL="91431" marR="91431" marT="45740" marB="45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dirty="0"/>
                        <a:t>Path</a:t>
                      </a:r>
                      <a:endParaRPr lang="ko-KR" altLang="en-US" sz="1000" dirty="0"/>
                    </a:p>
                  </a:txBody>
                  <a:tcPr marL="91431" marR="91431" marT="45740" marB="4574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91431" marR="91431" marT="45740" marB="457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Version</a:t>
                      </a:r>
                      <a:endParaRPr lang="ko-KR" altLang="en-US" sz="1000" dirty="0"/>
                    </a:p>
                  </a:txBody>
                  <a:tcPr marL="91431" marR="91431" marT="45740" marB="4574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marL="91431" marR="91431" marT="45740" marB="457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85384" y="119592"/>
            <a:ext cx="3587749" cy="244475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217839" y="6579246"/>
            <a:ext cx="708322" cy="254000"/>
          </a:xfrm>
        </p:spPr>
        <p:txBody>
          <a:bodyPr/>
          <a:lstStyle>
            <a:lvl1pPr algn="ctr">
              <a:def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altLang="ko-KR" dirty="0"/>
              <a:t>| </a:t>
            </a:r>
            <a:fld id="{E3D70894-9334-4C85-B01C-0E30A8887EDD}" type="slidenum">
              <a:rPr smtClean="0"/>
              <a:pPr>
                <a:defRPr/>
              </a:pPr>
              <a:t>‹#›</a:t>
            </a:fld>
            <a:r>
              <a:rPr dirty="0"/>
              <a:t> |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40961"/>
          </a:xfrm>
        </p:spPr>
        <p:txBody>
          <a:bodyPr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64029"/>
            <a:ext cx="7886700" cy="5112934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1B10865-8008-4837-A01B-82355917FF3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D:\08.UNUS\CI\UNUS_LOGO_NEW\기본형-워드마크-(양각-블랙)_투명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606" y="6553151"/>
            <a:ext cx="640790" cy="27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46810" y="6634628"/>
            <a:ext cx="423973" cy="168325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fld id="{15388D87-E96B-4D0A-B7C4-C031558FC709}" type="slidenum">
              <a:rPr lang="ko-KR" altLang="en-US" smtClean="0"/>
              <a:pPr lvl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2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91B10865-8008-4837-A01B-82355917FF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7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ASAP</a:t>
            </a:r>
            <a:r>
              <a:rPr lang="ko-KR" altLang="en-US" dirty="0"/>
              <a:t> </a:t>
            </a:r>
            <a:r>
              <a:rPr lang="en-US" altLang="ko-KR" dirty="0"/>
              <a:t>UI/UX </a:t>
            </a:r>
            <a:r>
              <a:rPr lang="ko-KR" altLang="en-US" dirty="0"/>
              <a:t>시나리오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Ver 1.1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7592"/>
              </p:ext>
            </p:extLst>
          </p:nvPr>
        </p:nvGraphicFramePr>
        <p:xfrm>
          <a:off x="5642994" y="5477545"/>
          <a:ext cx="298927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3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이선호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최초 작성일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2025.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06.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01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수정일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2025.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06.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64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14D7-83FD-35F8-0873-747D6BD0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소프트웨어, 텍스트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747C41-605B-7DCD-74D0-4CAE5C8A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2"/>
          <a:stretch>
            <a:fillRect/>
          </a:stretch>
        </p:blipFill>
        <p:spPr>
          <a:xfrm>
            <a:off x="235139" y="873631"/>
            <a:ext cx="6768050" cy="3316580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8298188F-DC74-A51B-FDC8-4BCACD3B6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805"/>
              </p:ext>
            </p:extLst>
          </p:nvPr>
        </p:nvGraphicFramePr>
        <p:xfrm>
          <a:off x="7344079" y="981075"/>
          <a:ext cx="1691971" cy="63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엑셀 파일로 내보내는 버튼을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클릭할경우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파일이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다운로드되고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뜨는 확인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962B9532-6182-3597-E27E-11DBADEE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민원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 내보내기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B7E3CE2-4B4A-ED98-6CA6-EDEEA97E0ED5}"/>
              </a:ext>
            </a:extLst>
          </p:cNvPr>
          <p:cNvSpPr/>
          <p:nvPr/>
        </p:nvSpPr>
        <p:spPr>
          <a:xfrm>
            <a:off x="3054377" y="1118684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C7466E2D-807C-C333-3C25-01F27F0C7109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민원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엑셀 내보내기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6CA4B0-7A15-52C7-8D00-D2FED1BC3383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1140B4-F7BA-5A7A-78D1-B6EB1774DCAD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61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D161-32F7-CD01-01E1-F72597111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소프트웨어, 텍스트, 멀티미디어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D5B75E-D352-1547-14EB-C3976E18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43"/>
          <a:stretch>
            <a:fillRect/>
          </a:stretch>
        </p:blipFill>
        <p:spPr>
          <a:xfrm>
            <a:off x="235139" y="981073"/>
            <a:ext cx="6768050" cy="3209137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3CE27D3C-ECCE-0A2F-7E7C-AEEB5C372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977247"/>
              </p:ext>
            </p:extLst>
          </p:nvPr>
        </p:nvGraphicFramePr>
        <p:xfrm>
          <a:off x="7344079" y="981075"/>
          <a:ext cx="1691971" cy="218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등록된 민원을 클릭할 경우 확인할 수 있는 민원의 상제 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접수된 호수와 작성자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작성일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처리상태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제목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내용 확인 가능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처리 상태를 변경하는 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클릭한 버튼으로 상태가 변경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민원에 대한 관리원의 답변 작성 텍스트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민원에 대한 상태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처리 상태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답변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을 변경한 후 저장하는 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취소를 클릭할 경우 입력한 내용과 처리 상태 변경 내용 취소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D84A6B58-1E6F-DB8A-73D3-20B54254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민원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민원 상세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4B08B0F-5DEE-C794-8F6A-BC34C931C5DB}"/>
              </a:ext>
            </a:extLst>
          </p:cNvPr>
          <p:cNvSpPr/>
          <p:nvPr/>
        </p:nvSpPr>
        <p:spPr>
          <a:xfrm>
            <a:off x="2672310" y="1829163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424F0E2-4991-3459-C36D-E2EF507BDAD6}"/>
              </a:ext>
            </a:extLst>
          </p:cNvPr>
          <p:cNvSpPr/>
          <p:nvPr/>
        </p:nvSpPr>
        <p:spPr>
          <a:xfrm>
            <a:off x="2615806" y="2946235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768414-101F-C40D-5B5C-EDF76D68D140}"/>
              </a:ext>
            </a:extLst>
          </p:cNvPr>
          <p:cNvSpPr/>
          <p:nvPr/>
        </p:nvSpPr>
        <p:spPr>
          <a:xfrm>
            <a:off x="2615806" y="2662816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9D94562-6CC7-8852-F19C-B0DC3F011F85}"/>
              </a:ext>
            </a:extLst>
          </p:cNvPr>
          <p:cNvSpPr/>
          <p:nvPr/>
        </p:nvSpPr>
        <p:spPr>
          <a:xfrm>
            <a:off x="4479568" y="3320110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FD7C652C-DFAB-5B4D-B6FD-C692387E3CA8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민원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민원 상세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76A405-9747-E854-FAA9-758CECC68EDF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F1B8E8-BE87-7AD8-ED12-EB5145CA5BA5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E0B1F-A6CA-181D-426B-EC7E92AFA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컴퓨터 아이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05D41F-7E7F-8270-93AC-721F2022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43"/>
          <a:stretch>
            <a:fillRect/>
          </a:stretch>
        </p:blipFill>
        <p:spPr>
          <a:xfrm>
            <a:off x="235139" y="981075"/>
            <a:ext cx="6768050" cy="3209136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819B0ADF-959D-416D-3886-375197883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055221"/>
              </p:ext>
            </p:extLst>
          </p:nvPr>
        </p:nvGraphicFramePr>
        <p:xfrm>
          <a:off x="7344079" y="981075"/>
          <a:ext cx="1691971" cy="165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공지사항을 작성할 수 있는 팝업을 띄우는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상태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일을 기반으로 공지사항 목록 필터링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작성한 공지사항의 목록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작성한 공지사항을 수정하거나 삭제할 수 있는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 공지사항을 확인할 수 있는 페이지 이동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87368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6CFE7212-BEEB-1A32-57B5-31F6BCA3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목록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CDE28C-26ED-466B-3632-83C6499BD540}"/>
              </a:ext>
            </a:extLst>
          </p:cNvPr>
          <p:cNvSpPr/>
          <p:nvPr/>
        </p:nvSpPr>
        <p:spPr>
          <a:xfrm>
            <a:off x="4999661" y="1259765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B9FCA8D-4476-4824-6586-799EF947F3D0}"/>
              </a:ext>
            </a:extLst>
          </p:cNvPr>
          <p:cNvSpPr/>
          <p:nvPr/>
        </p:nvSpPr>
        <p:spPr>
          <a:xfrm>
            <a:off x="2268108" y="1748354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F48B260-12F8-1F9D-21B7-D90BE2C84003}"/>
              </a:ext>
            </a:extLst>
          </p:cNvPr>
          <p:cNvSpPr/>
          <p:nvPr/>
        </p:nvSpPr>
        <p:spPr>
          <a:xfrm>
            <a:off x="2268108" y="140413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755584F-A5E1-1341-445B-0C6257AC7CC7}"/>
              </a:ext>
            </a:extLst>
          </p:cNvPr>
          <p:cNvSpPr/>
          <p:nvPr/>
        </p:nvSpPr>
        <p:spPr>
          <a:xfrm>
            <a:off x="5508846" y="2342486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1EAC001A-853F-4A35-3E5B-C47F98D5FA02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관리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7FB106-4D5D-8165-8F81-7FAFB67DDC2C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C48A3B-14FC-5D50-704D-848BDDD54A05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B1FDA55-3507-2DD4-339F-ED3A29335CAD}"/>
              </a:ext>
            </a:extLst>
          </p:cNvPr>
          <p:cNvSpPr/>
          <p:nvPr/>
        </p:nvSpPr>
        <p:spPr>
          <a:xfrm>
            <a:off x="5572158" y="2522192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92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63781-817A-D600-5EE2-AA11DEFC8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소프트웨어, 스크린샷, 텍스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D0AEEF-52AB-8D6B-CAAF-A7B2A790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>
            <a:fillRect/>
          </a:stretch>
        </p:blipFill>
        <p:spPr>
          <a:xfrm>
            <a:off x="235138" y="981075"/>
            <a:ext cx="6751621" cy="3194738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F19AF07E-5FB7-31F0-40D2-42D1CD84F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3739"/>
              </p:ext>
            </p:extLst>
          </p:nvPr>
        </p:nvGraphicFramePr>
        <p:xfrm>
          <a:off x="7344079" y="981075"/>
          <a:ext cx="1691971" cy="189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공지사항의 제목을 입력하는 텍스트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공지사항의 내용을 입력하는 텍스트 박스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공지사항과 관련된 첨부파일을 올리는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공지사항을 가구원에게 보여주는 결정하는 라디오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 입력 내용을 작성하는 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취소를 누를 경우 입력된 작성 내용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87368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F2AB44A2-05D7-CF49-3D5B-4514D7A5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작성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6CF8D25-9EE1-DDF1-AF3A-4D2B1CEBBE81}"/>
              </a:ext>
            </a:extLst>
          </p:cNvPr>
          <p:cNvSpPr/>
          <p:nvPr/>
        </p:nvSpPr>
        <p:spPr>
          <a:xfrm>
            <a:off x="2677631" y="1875255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006267F-6592-5F2E-8351-62F504F0705A}"/>
              </a:ext>
            </a:extLst>
          </p:cNvPr>
          <p:cNvSpPr/>
          <p:nvPr/>
        </p:nvSpPr>
        <p:spPr>
          <a:xfrm>
            <a:off x="2614319" y="2761761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F16AAA0-2E4A-C9EB-EC98-424313CCF9B2}"/>
              </a:ext>
            </a:extLst>
          </p:cNvPr>
          <p:cNvSpPr/>
          <p:nvPr/>
        </p:nvSpPr>
        <p:spPr>
          <a:xfrm>
            <a:off x="2677631" y="2108866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FC0A6B7-2723-EDEB-0331-8EB0B5DC4509}"/>
              </a:ext>
            </a:extLst>
          </p:cNvPr>
          <p:cNvSpPr/>
          <p:nvPr/>
        </p:nvSpPr>
        <p:spPr>
          <a:xfrm>
            <a:off x="2637616" y="3188565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9F4BB433-4E57-AC80-EB8C-A79867108A60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작성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0E1448-842F-6ACC-79A9-6ACDC0650CFA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A769FD-3549-BB84-3A82-F9CFC7369BF4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F511B6-5C7F-B140-9478-43E4BEE8D1BC}"/>
              </a:ext>
            </a:extLst>
          </p:cNvPr>
          <p:cNvSpPr/>
          <p:nvPr/>
        </p:nvSpPr>
        <p:spPr>
          <a:xfrm>
            <a:off x="4445376" y="332565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3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58858-BB64-7EBC-8BB9-C5779EDF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4E352B-A4EA-3640-CC6D-28E203EF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삭제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A08C22A3-F803-7497-AAA9-1DF1F8DC1591}"/>
              </a:ext>
            </a:extLst>
          </p:cNvPr>
          <p:cNvSpPr txBox="1">
            <a:spLocks/>
          </p:cNvSpPr>
          <p:nvPr/>
        </p:nvSpPr>
        <p:spPr>
          <a:xfrm>
            <a:off x="1585383" y="364645"/>
            <a:ext cx="4378601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삭제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빨간 쓰레기통 버튼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6796AD-908A-5148-A320-85BBBF6FE987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E7319A-DE13-EE45-6F6D-D45B4A91FDD2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 descr="소프트웨어, 텍스트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25898E-7C82-5C34-F038-2A9E26C9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2"/>
          <a:stretch>
            <a:fillRect/>
          </a:stretch>
        </p:blipFill>
        <p:spPr>
          <a:xfrm>
            <a:off x="235139" y="873631"/>
            <a:ext cx="6768050" cy="331658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5CF3735-929C-CE0C-9F1E-76A5AA764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12678"/>
              </p:ext>
            </p:extLst>
          </p:nvPr>
        </p:nvGraphicFramePr>
        <p:xfrm>
          <a:off x="7344079" y="981075"/>
          <a:ext cx="1691971" cy="63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 삭제 버튼을 누를 경우 나오는 선택창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확인을 누를 경우 공지사항 삭제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17E288D5-EB8F-3F71-F635-F697124E34F9}"/>
              </a:ext>
            </a:extLst>
          </p:cNvPr>
          <p:cNvSpPr/>
          <p:nvPr/>
        </p:nvSpPr>
        <p:spPr>
          <a:xfrm>
            <a:off x="2967013" y="116657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22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BF152-5075-AA3F-4BAC-1EC84E5CB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D2C1F1B-8959-9BDC-6021-73A2549B9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09497"/>
              </p:ext>
            </p:extLst>
          </p:nvPr>
        </p:nvGraphicFramePr>
        <p:xfrm>
          <a:off x="7344079" y="981075"/>
          <a:ext cx="1691971" cy="254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메인화면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 조회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으로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돌아가는 홈 이동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 조회 인터페이스로 이동하는 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민원관리 조회 인터페이스로 이동하는 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각 세부 공지사항의 제목 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각 세부 공지사항의 작성일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873686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각 세부 공지사항의 조회수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53505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각 세부 공지사항 본문 조회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635807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확인 가능한 전체 공지사항 개수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68018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 페이지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크롤러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7485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40B45C01-2521-7C69-9A59-CE2403E2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조회 화면</a:t>
            </a:r>
            <a:endParaRPr lang="ko-KR" altLang="en-US" dirty="0"/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80CAA1D9-9FE9-F043-AF3E-77A48A88A04F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조회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6BBB6B-C9B3-80AD-B1E8-0323054ACFDF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605DC1-FEDD-B63F-45C4-BD87B078D242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113C4-3CC9-4624-5890-4661826D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1003290"/>
            <a:ext cx="6689035" cy="399710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A150D73-5DDA-65B4-8726-FDA0A332748A}"/>
              </a:ext>
            </a:extLst>
          </p:cNvPr>
          <p:cNvSpPr/>
          <p:nvPr/>
        </p:nvSpPr>
        <p:spPr>
          <a:xfrm>
            <a:off x="835432" y="137246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D405FAA-B10D-B0DA-2AAA-45713558AB52}"/>
              </a:ext>
            </a:extLst>
          </p:cNvPr>
          <p:cNvSpPr/>
          <p:nvPr/>
        </p:nvSpPr>
        <p:spPr>
          <a:xfrm>
            <a:off x="1382629" y="137246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9732DD-5700-3B10-9C65-5BD0F94F5581}"/>
              </a:ext>
            </a:extLst>
          </p:cNvPr>
          <p:cNvSpPr/>
          <p:nvPr/>
        </p:nvSpPr>
        <p:spPr>
          <a:xfrm>
            <a:off x="2358595" y="2602770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7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531ECCF-B989-1BE4-D228-68537A9C3FBE}"/>
              </a:ext>
            </a:extLst>
          </p:cNvPr>
          <p:cNvSpPr/>
          <p:nvPr/>
        </p:nvSpPr>
        <p:spPr>
          <a:xfrm>
            <a:off x="3764511" y="2938392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9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B6711FD-9C6B-472F-6C93-136B4FE1698C}"/>
              </a:ext>
            </a:extLst>
          </p:cNvPr>
          <p:cNvSpPr/>
          <p:nvPr/>
        </p:nvSpPr>
        <p:spPr>
          <a:xfrm>
            <a:off x="531814" y="2103724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65D70A7-0F39-B14C-9C53-DDD88E7F99FE}"/>
              </a:ext>
            </a:extLst>
          </p:cNvPr>
          <p:cNvSpPr/>
          <p:nvPr/>
        </p:nvSpPr>
        <p:spPr>
          <a:xfrm>
            <a:off x="531814" y="2328792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9F0C91-4AA6-F2B8-0160-1A7370EF0578}"/>
              </a:ext>
            </a:extLst>
          </p:cNvPr>
          <p:cNvSpPr/>
          <p:nvPr/>
        </p:nvSpPr>
        <p:spPr>
          <a:xfrm>
            <a:off x="468502" y="990914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BC0CE4B-EA76-D5CF-F2A0-D362543F17F3}"/>
              </a:ext>
            </a:extLst>
          </p:cNvPr>
          <p:cNvSpPr/>
          <p:nvPr/>
        </p:nvSpPr>
        <p:spPr>
          <a:xfrm>
            <a:off x="1929655" y="2334583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6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B2C526-A8FB-73B5-6839-36E85273D047}"/>
              </a:ext>
            </a:extLst>
          </p:cNvPr>
          <p:cNvSpPr/>
          <p:nvPr/>
        </p:nvSpPr>
        <p:spPr>
          <a:xfrm>
            <a:off x="5750756" y="173176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8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82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90E2F-0A43-BDC7-BAE8-4FA41907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F5375945-C299-C24A-F8D1-EE068A35C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69780"/>
              </p:ext>
            </p:extLst>
          </p:nvPr>
        </p:nvGraphicFramePr>
        <p:xfrm>
          <a:off x="7344079" y="981075"/>
          <a:ext cx="1691971" cy="1407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공지사항의 제목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공지사항의 중요도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공지사항의 작성자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작성일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조회수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공지사항의 본문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공지사항 조회를 종료하는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87368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E1D911B-414C-DAFE-2398-51E3260A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상세 조회 화면</a:t>
            </a:r>
            <a:endParaRPr lang="ko-KR" altLang="en-US" dirty="0"/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A7852DB0-1240-96EF-FC5A-3952E7FC2D09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조회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상세조회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44A039-4952-7F5C-530C-954F2FACB7B7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97DA9F-C8A3-2216-8CEA-C8D9DC391C4C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EF6F1F-CB6D-3CDB-8A1E-D8C30767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6" y="815808"/>
            <a:ext cx="5349733" cy="454138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1787872-B9E2-94A6-B7F6-19B17062FD98}"/>
              </a:ext>
            </a:extLst>
          </p:cNvPr>
          <p:cNvSpPr/>
          <p:nvPr/>
        </p:nvSpPr>
        <p:spPr>
          <a:xfrm>
            <a:off x="2174952" y="2568576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13EA6EE-622F-A41A-3B3C-BB443F7BF947}"/>
              </a:ext>
            </a:extLst>
          </p:cNvPr>
          <p:cNvSpPr/>
          <p:nvPr/>
        </p:nvSpPr>
        <p:spPr>
          <a:xfrm>
            <a:off x="2174952" y="281270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3AF93EB-1779-DD8A-D156-FDEEBCECA8A9}"/>
              </a:ext>
            </a:extLst>
          </p:cNvPr>
          <p:cNvSpPr/>
          <p:nvPr/>
        </p:nvSpPr>
        <p:spPr>
          <a:xfrm>
            <a:off x="2238264" y="3264449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6A25D6-C94A-3244-DE72-1B7233AB1049}"/>
              </a:ext>
            </a:extLst>
          </p:cNvPr>
          <p:cNvSpPr/>
          <p:nvPr/>
        </p:nvSpPr>
        <p:spPr>
          <a:xfrm>
            <a:off x="4445376" y="3970641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0D01C4-EFF4-C479-5994-44DE747ACB28}"/>
              </a:ext>
            </a:extLst>
          </p:cNvPr>
          <p:cNvSpPr/>
          <p:nvPr/>
        </p:nvSpPr>
        <p:spPr>
          <a:xfrm>
            <a:off x="2174952" y="295959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98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E0470-CE82-0063-C8D1-F6308E73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614A2C-7E53-AFA1-C4C3-90738E37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89469"/>
            <a:ext cx="7218608" cy="4598192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7E39584-4A92-2E68-979F-916759BD7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9643"/>
              </p:ext>
            </p:extLst>
          </p:nvPr>
        </p:nvGraphicFramePr>
        <p:xfrm>
          <a:off x="7344079" y="981075"/>
          <a:ext cx="1691971" cy="1479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각 세부 민원의 제목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각 세부 민원의 작성자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각 세부 민원의 작성일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각 세부 민원의 처리상태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각 세부 민원의 본문 확인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873686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새로운 민원 작성버튼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9876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A7516E67-666A-8713-2B34-5096B804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작성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A939EEC-DADB-7119-59A2-CB81E98B2BD0}"/>
              </a:ext>
            </a:extLst>
          </p:cNvPr>
          <p:cNvSpPr/>
          <p:nvPr/>
        </p:nvSpPr>
        <p:spPr>
          <a:xfrm>
            <a:off x="275721" y="2371091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632669-7164-2152-C588-001997E9A8E3}"/>
              </a:ext>
            </a:extLst>
          </p:cNvPr>
          <p:cNvSpPr/>
          <p:nvPr/>
        </p:nvSpPr>
        <p:spPr>
          <a:xfrm>
            <a:off x="3379258" y="237108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B93494-92F4-8A71-6C86-59CC05D6EB39}"/>
              </a:ext>
            </a:extLst>
          </p:cNvPr>
          <p:cNvSpPr/>
          <p:nvPr/>
        </p:nvSpPr>
        <p:spPr>
          <a:xfrm>
            <a:off x="2447287" y="237108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0A661ED-1B01-3C83-41D8-345FDFC559DB}"/>
              </a:ext>
            </a:extLst>
          </p:cNvPr>
          <p:cNvSpPr/>
          <p:nvPr/>
        </p:nvSpPr>
        <p:spPr>
          <a:xfrm>
            <a:off x="4872101" y="2371089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4CB28743-53FD-59CA-42B5-A93A67036C05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작성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CC2BC2-4279-1222-A8DD-4010206BCFF3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D5B763-08AC-D3F5-CD5F-D3D713C05380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F8F865-D8DE-CBD7-5E24-87DEC0F5BF3D}"/>
              </a:ext>
            </a:extLst>
          </p:cNvPr>
          <p:cNvSpPr/>
          <p:nvPr/>
        </p:nvSpPr>
        <p:spPr>
          <a:xfrm>
            <a:off x="5926447" y="237854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F68486-0E41-9C3E-6FEF-C1A284E555F9}"/>
              </a:ext>
            </a:extLst>
          </p:cNvPr>
          <p:cNvSpPr/>
          <p:nvPr/>
        </p:nvSpPr>
        <p:spPr>
          <a:xfrm>
            <a:off x="6291349" y="1668063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40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23B2B-5650-FC8A-5615-B4BC91843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589018-DFB7-AAFC-CBEB-7F0112A1C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8" y="886443"/>
            <a:ext cx="5617713" cy="5132231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64EB04F3-BAEC-F32D-2179-4DFEB7CE6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819338"/>
              </p:ext>
            </p:extLst>
          </p:nvPr>
        </p:nvGraphicFramePr>
        <p:xfrm>
          <a:off x="7344079" y="981075"/>
          <a:ext cx="1691971" cy="2426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민원의 제목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민원의 처리 상태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민원의 작성자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작성일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민원의 본문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민원의 관련 첨부파일 제목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873686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민원의 관련 첨부파일 다운로드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4549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민원 수정 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작성자에 경우에만 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604407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민원 삭제 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작성자에 경우에만 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0543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세부 민원 조회 종료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29380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5BF26AD8-3F9D-1090-1A9A-0E71FD81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작성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7F9A0C9-4DCB-D8E9-9FAA-E2F3BCD80908}"/>
              </a:ext>
            </a:extLst>
          </p:cNvPr>
          <p:cNvSpPr/>
          <p:nvPr/>
        </p:nvSpPr>
        <p:spPr>
          <a:xfrm>
            <a:off x="1956414" y="2888662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C8E4BE1-8C43-D02D-7197-1F5EFCE1011C}"/>
              </a:ext>
            </a:extLst>
          </p:cNvPr>
          <p:cNvSpPr/>
          <p:nvPr/>
        </p:nvSpPr>
        <p:spPr>
          <a:xfrm>
            <a:off x="1946339" y="3252015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0A71067-461E-B0FB-AE3F-E011F54C6BC4}"/>
              </a:ext>
            </a:extLst>
          </p:cNvPr>
          <p:cNvSpPr/>
          <p:nvPr/>
        </p:nvSpPr>
        <p:spPr>
          <a:xfrm>
            <a:off x="1956414" y="3061664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611A9F-85DE-1104-5C16-D35357D119D1}"/>
              </a:ext>
            </a:extLst>
          </p:cNvPr>
          <p:cNvSpPr/>
          <p:nvPr/>
        </p:nvSpPr>
        <p:spPr>
          <a:xfrm>
            <a:off x="2009651" y="3491376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62604492-2B8A-95A2-B1A9-57D58F9D7C14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작성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16D23-2FDD-FD5D-6E67-9F493D4F1E26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0092EE-F39A-139B-DBA9-B90DA6B6BB7E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AA16FB-1FCD-1FE3-3B88-CC3F9FAFC12D}"/>
              </a:ext>
            </a:extLst>
          </p:cNvPr>
          <p:cNvSpPr/>
          <p:nvPr/>
        </p:nvSpPr>
        <p:spPr>
          <a:xfrm>
            <a:off x="2072963" y="3967189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3D99330-A13F-3906-FCFB-F1731CDA1BC0}"/>
              </a:ext>
            </a:extLst>
          </p:cNvPr>
          <p:cNvSpPr/>
          <p:nvPr/>
        </p:nvSpPr>
        <p:spPr>
          <a:xfrm>
            <a:off x="4827748" y="3893780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6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3286E59-32E2-A0A0-5055-AF79B6AFC30D}"/>
              </a:ext>
            </a:extLst>
          </p:cNvPr>
          <p:cNvSpPr/>
          <p:nvPr/>
        </p:nvSpPr>
        <p:spPr>
          <a:xfrm>
            <a:off x="4060602" y="4171103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7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CF88B2-97EA-FDEF-7390-67069DFB2114}"/>
              </a:ext>
            </a:extLst>
          </p:cNvPr>
          <p:cNvSpPr/>
          <p:nvPr/>
        </p:nvSpPr>
        <p:spPr>
          <a:xfrm>
            <a:off x="4539143" y="4171103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8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354ACF-4AE6-5233-4F5C-287905A151E8}"/>
              </a:ext>
            </a:extLst>
          </p:cNvPr>
          <p:cNvSpPr/>
          <p:nvPr/>
        </p:nvSpPr>
        <p:spPr>
          <a:xfrm>
            <a:off x="4921217" y="4171102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9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7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B026C-BDE3-D66C-886E-1D89788D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E89F20-65EB-9804-0A6D-6CDDA97F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0" y="916328"/>
            <a:ext cx="6790386" cy="5414590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5A78B7F-1240-DF59-8072-457FD3878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467653"/>
              </p:ext>
            </p:extLst>
          </p:nvPr>
        </p:nvGraphicFramePr>
        <p:xfrm>
          <a:off x="7344079" y="981075"/>
          <a:ext cx="1691971" cy="2017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민원의 제목을 입력하는 텍스트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민원의 내용을 입력하는 텍스트 박스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민원항과 관련된 첨부파일을 올리는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민원 목록 조회 페이지로 돌아가는 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입력된 작성 내용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미저장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 입력 내용을 작성하는 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취소를 누를 경우 입력된 작성 내용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87368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5E302FA0-1FEB-7074-CEE0-E2EF7D96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작성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C87439F-5540-420B-A8A0-63F346D8C31A}"/>
              </a:ext>
            </a:extLst>
          </p:cNvPr>
          <p:cNvSpPr/>
          <p:nvPr/>
        </p:nvSpPr>
        <p:spPr>
          <a:xfrm>
            <a:off x="391631" y="2280940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B3D14D-411C-E972-89D7-F0BB842EAB57}"/>
              </a:ext>
            </a:extLst>
          </p:cNvPr>
          <p:cNvSpPr/>
          <p:nvPr/>
        </p:nvSpPr>
        <p:spPr>
          <a:xfrm>
            <a:off x="411496" y="3701376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86A11B-673F-5EFC-2B05-F4B1711A2A43}"/>
              </a:ext>
            </a:extLst>
          </p:cNvPr>
          <p:cNvSpPr/>
          <p:nvPr/>
        </p:nvSpPr>
        <p:spPr>
          <a:xfrm>
            <a:off x="402253" y="2902823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8EDA938-CB7B-5849-D25C-984A2BCAA78D}"/>
              </a:ext>
            </a:extLst>
          </p:cNvPr>
          <p:cNvSpPr/>
          <p:nvPr/>
        </p:nvSpPr>
        <p:spPr>
          <a:xfrm>
            <a:off x="5889531" y="1707495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E1EE76AC-878E-DF61-E856-424D21350F8B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작성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77DFD4-E418-488B-06FC-7451880AB289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EEF362-2D82-B54C-3E51-EA38B64D4B0E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0A1EC4-BF81-CA74-8304-E534FE8966E6}"/>
              </a:ext>
            </a:extLst>
          </p:cNvPr>
          <p:cNvSpPr/>
          <p:nvPr/>
        </p:nvSpPr>
        <p:spPr>
          <a:xfrm>
            <a:off x="5701066" y="4104830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6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개정 이력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| </a:t>
            </a:r>
            <a:fld id="{E3D70894-9334-4C85-B01C-0E30A8887EDD}" type="slidenum">
              <a:rPr smtClean="0"/>
              <a:pPr>
                <a:defRPr/>
              </a:pPr>
              <a:t>2</a:t>
            </a:fld>
            <a:r>
              <a:t> |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020378"/>
              </p:ext>
            </p:extLst>
          </p:nvPr>
        </p:nvGraphicFramePr>
        <p:xfrm>
          <a:off x="457200" y="981075"/>
          <a:ext cx="8229600" cy="3142705"/>
        </p:xfrm>
        <a:graphic>
          <a:graphicData uri="http://schemas.openxmlformats.org/drawingml/2006/table">
            <a:tbl>
              <a:tblPr/>
              <a:tblGrid>
                <a:gridCol w="586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99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버전</a:t>
                      </a: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변경 내용</a:t>
                      </a: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작성자</a:t>
                      </a: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2025.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06.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01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- </a:t>
                      </a:r>
                      <a:r>
                        <a:rPr lang="ko-KR" altLang="en-US" sz="9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화면 기획서 최초 작성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54000" marT="18000" marB="18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이선호</a:t>
                      </a: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2025.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06.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14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사용자 페이지 민원 작성 페이지 수정사항 반영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54000" marT="18000" marB="18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정구연</a:t>
                      </a: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54000" marT="18000" marB="18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9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54000" marT="18000" marB="18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/>
                        <a:sym typeface="Wingdings" panose="05000000000000000000" pitchFamily="2" charset="2"/>
                      </a:endParaRPr>
                    </a:p>
                  </a:txBody>
                  <a:tcPr marL="72000" marR="54000" marT="18000" marB="18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54000" marT="18000" marB="18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274" marR="8274" marT="82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78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구성도</a:t>
            </a:r>
            <a:r>
              <a:rPr lang="en-US" altLang="ko-KR" dirty="0"/>
              <a:t>(Menu Tree)</a:t>
            </a:r>
            <a:endParaRPr lang="ko-KR" altLang="en-US" dirty="0"/>
          </a:p>
        </p:txBody>
      </p:sp>
      <p:cxnSp>
        <p:nvCxnSpPr>
          <p:cNvPr id="21" name="꺾인 연결선 20"/>
          <p:cNvCxnSpPr>
            <a:cxnSpLocks/>
            <a:stCxn id="38" idx="2"/>
            <a:endCxn id="69" idx="0"/>
          </p:cNvCxnSpPr>
          <p:nvPr/>
        </p:nvCxnSpPr>
        <p:spPr>
          <a:xfrm rot="5400000">
            <a:off x="1038906" y="1991676"/>
            <a:ext cx="1708291" cy="661819"/>
          </a:xfrm>
          <a:prstGeom prst="bentConnector3">
            <a:avLst>
              <a:gd name="adj1" fmla="val 70340"/>
            </a:avLst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수행의 시작/종료 37"/>
          <p:cNvSpPr/>
          <p:nvPr/>
        </p:nvSpPr>
        <p:spPr>
          <a:xfrm>
            <a:off x="1260569" y="990726"/>
            <a:ext cx="1926782" cy="477714"/>
          </a:xfrm>
          <a:prstGeom prst="flowChartTerminator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lt"/>
              </a:rPr>
              <a:t>입주민 전용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AF2E340-1A0F-791F-76AF-CF8DFCA86CAB}"/>
              </a:ext>
            </a:extLst>
          </p:cNvPr>
          <p:cNvGrpSpPr/>
          <p:nvPr/>
        </p:nvGrpSpPr>
        <p:grpSpPr>
          <a:xfrm>
            <a:off x="989413" y="3176731"/>
            <a:ext cx="2457996" cy="1987884"/>
            <a:chOff x="1792005" y="3176731"/>
            <a:chExt cx="2457996" cy="1987884"/>
          </a:xfrm>
        </p:grpSpPr>
        <p:sp>
          <p:nvSpPr>
            <p:cNvPr id="9" name="순서도: 처리 8"/>
            <p:cNvSpPr/>
            <p:nvPr/>
          </p:nvSpPr>
          <p:spPr>
            <a:xfrm>
              <a:off x="3104546" y="3176731"/>
              <a:ext cx="1145455" cy="458951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민원 관리</a:t>
              </a:r>
            </a:p>
          </p:txBody>
        </p:sp>
        <p:sp>
          <p:nvSpPr>
            <p:cNvPr id="10" name="순서도: 처리 9"/>
            <p:cNvSpPr/>
            <p:nvPr/>
          </p:nvSpPr>
          <p:spPr>
            <a:xfrm>
              <a:off x="3091338" y="3824802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+mj-lt"/>
                </a:rPr>
                <a:t>민원 목록</a:t>
              </a:r>
            </a:p>
          </p:txBody>
        </p:sp>
        <p:sp>
          <p:nvSpPr>
            <p:cNvPr id="11" name="순서도: 처리 10"/>
            <p:cNvSpPr/>
            <p:nvPr/>
          </p:nvSpPr>
          <p:spPr>
            <a:xfrm>
              <a:off x="3101164" y="4804615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민원 상세</a:t>
              </a:r>
            </a:p>
          </p:txBody>
        </p:sp>
        <p:sp>
          <p:nvSpPr>
            <p:cNvPr id="27" name="순서도: 처리 26"/>
            <p:cNvSpPr/>
            <p:nvPr/>
          </p:nvSpPr>
          <p:spPr>
            <a:xfrm>
              <a:off x="3102459" y="4320779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민원 작성</a:t>
              </a:r>
            </a:p>
          </p:txBody>
        </p:sp>
        <p:sp>
          <p:nvSpPr>
            <p:cNvPr id="69" name="순서도: 처리 68"/>
            <p:cNvSpPr/>
            <p:nvPr/>
          </p:nvSpPr>
          <p:spPr>
            <a:xfrm>
              <a:off x="1792005" y="3176731"/>
              <a:ext cx="1145455" cy="458951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공지사항</a:t>
              </a:r>
            </a:p>
          </p:txBody>
        </p:sp>
        <p:sp>
          <p:nvSpPr>
            <p:cNvPr id="73" name="순서도: 처리 72"/>
            <p:cNvSpPr/>
            <p:nvPr/>
          </p:nvSpPr>
          <p:spPr>
            <a:xfrm>
              <a:off x="1792005" y="3824802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+mj-lt"/>
                </a:rPr>
                <a:t>공지 목록</a:t>
              </a:r>
            </a:p>
          </p:txBody>
        </p:sp>
        <p:sp>
          <p:nvSpPr>
            <p:cNvPr id="75" name="순서도: 처리 74"/>
            <p:cNvSpPr/>
            <p:nvPr/>
          </p:nvSpPr>
          <p:spPr>
            <a:xfrm>
              <a:off x="1803126" y="4320779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공지 상세</a:t>
              </a: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780259" y="2895924"/>
            <a:ext cx="2876303" cy="28698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331704" y="6579246"/>
            <a:ext cx="708322" cy="254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| </a:t>
            </a:r>
            <a:fld id="{E3D70894-9334-4C85-B01C-0E30A8887EDD}" type="slidenum">
              <a:rPr smtClean="0"/>
              <a:pPr>
                <a:defRPr/>
              </a:pPr>
              <a:t>3</a:t>
            </a:fld>
            <a:r>
              <a:t> |</a:t>
            </a:r>
            <a:endParaRPr lang="ko-KR" altLang="en-US" dirty="0"/>
          </a:p>
        </p:txBody>
      </p:sp>
      <p:sp>
        <p:nvSpPr>
          <p:cNvPr id="33" name="순서도: 수행의 시작/종료 37">
            <a:extLst>
              <a:ext uri="{FF2B5EF4-FFF2-40B4-BE49-F238E27FC236}">
                <a16:creationId xmlns:a16="http://schemas.microsoft.com/office/drawing/2014/main" id="{46148253-0848-E3C2-BBB9-A55D95FEBDBF}"/>
              </a:ext>
            </a:extLst>
          </p:cNvPr>
          <p:cNvSpPr/>
          <p:nvPr/>
        </p:nvSpPr>
        <p:spPr>
          <a:xfrm>
            <a:off x="5198034" y="986602"/>
            <a:ext cx="1926782" cy="477714"/>
          </a:xfrm>
          <a:prstGeom prst="flowChartTerminator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lt"/>
              </a:rPr>
              <a:t>관리원 전용</a:t>
            </a:r>
          </a:p>
        </p:txBody>
      </p:sp>
      <p:cxnSp>
        <p:nvCxnSpPr>
          <p:cNvPr id="86" name="직선 연결선 39">
            <a:extLst>
              <a:ext uri="{FF2B5EF4-FFF2-40B4-BE49-F238E27FC236}">
                <a16:creationId xmlns:a16="http://schemas.microsoft.com/office/drawing/2014/main" id="{27CBCE20-53BD-8BF1-920C-4780E07B7FAF}"/>
              </a:ext>
            </a:extLst>
          </p:cNvPr>
          <p:cNvCxnSpPr>
            <a:cxnSpLocks/>
            <a:stCxn id="33" idx="2"/>
            <a:endCxn id="110" idx="0"/>
          </p:cNvCxnSpPr>
          <p:nvPr/>
        </p:nvCxnSpPr>
        <p:spPr>
          <a:xfrm flipH="1">
            <a:off x="6161348" y="1464316"/>
            <a:ext cx="77" cy="171241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20">
            <a:extLst>
              <a:ext uri="{FF2B5EF4-FFF2-40B4-BE49-F238E27FC236}">
                <a16:creationId xmlns:a16="http://schemas.microsoft.com/office/drawing/2014/main" id="{12BBCBF5-2D23-F7B2-DECC-DE7E6E86B438}"/>
              </a:ext>
            </a:extLst>
          </p:cNvPr>
          <p:cNvCxnSpPr>
            <a:cxnSpLocks/>
            <a:stCxn id="38" idx="2"/>
            <a:endCxn id="9" idx="0"/>
          </p:cNvCxnSpPr>
          <p:nvPr/>
        </p:nvCxnSpPr>
        <p:spPr>
          <a:xfrm rot="16200000" flipH="1">
            <a:off x="1695176" y="1997224"/>
            <a:ext cx="1708291" cy="650722"/>
          </a:xfrm>
          <a:prstGeom prst="bentConnector3">
            <a:avLst>
              <a:gd name="adj1" fmla="val 70340"/>
            </a:avLst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C863FBF-C48F-87F0-04CA-D81BA716E640}"/>
              </a:ext>
            </a:extLst>
          </p:cNvPr>
          <p:cNvSpPr/>
          <p:nvPr/>
        </p:nvSpPr>
        <p:spPr>
          <a:xfrm>
            <a:off x="4021868" y="2895924"/>
            <a:ext cx="4279114" cy="28698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슬라이드 번호 개체 틀 2">
            <a:extLst>
              <a:ext uri="{FF2B5EF4-FFF2-40B4-BE49-F238E27FC236}">
                <a16:creationId xmlns:a16="http://schemas.microsoft.com/office/drawing/2014/main" id="{A493FEAE-798D-8989-C9F7-9CEBDC0F8E06}"/>
              </a:ext>
            </a:extLst>
          </p:cNvPr>
          <p:cNvSpPr txBox="1">
            <a:spLocks/>
          </p:cNvSpPr>
          <p:nvPr/>
        </p:nvSpPr>
        <p:spPr>
          <a:xfrm>
            <a:off x="7395715" y="6579246"/>
            <a:ext cx="70832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| </a:t>
            </a:r>
            <a:fld id="{E3D70894-9334-4C85-B01C-0E30A8887EDD}" type="slidenum">
              <a:rPr smtClean="0"/>
              <a:pPr>
                <a:defRPr/>
              </a:pPr>
              <a:t>3</a:t>
            </a:fld>
            <a:r>
              <a:t> |</a:t>
            </a:r>
            <a:endParaRPr lang="ko-KR" altLang="en-US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467C847-BF4C-CB16-E901-B077F4FD4049}"/>
              </a:ext>
            </a:extLst>
          </p:cNvPr>
          <p:cNvGrpSpPr/>
          <p:nvPr/>
        </p:nvGrpSpPr>
        <p:grpSpPr>
          <a:xfrm>
            <a:off x="4276079" y="3176731"/>
            <a:ext cx="3789594" cy="1987884"/>
            <a:chOff x="4937719" y="3176731"/>
            <a:chExt cx="3789594" cy="1987884"/>
          </a:xfrm>
        </p:grpSpPr>
        <p:sp>
          <p:nvSpPr>
            <p:cNvPr id="110" name="순서도: 처리 8">
              <a:extLst>
                <a:ext uri="{FF2B5EF4-FFF2-40B4-BE49-F238E27FC236}">
                  <a16:creationId xmlns:a16="http://schemas.microsoft.com/office/drawing/2014/main" id="{AF854451-D999-036B-2414-18EFF4091341}"/>
                </a:ext>
              </a:extLst>
            </p:cNvPr>
            <p:cNvSpPr/>
            <p:nvPr/>
          </p:nvSpPr>
          <p:spPr>
            <a:xfrm>
              <a:off x="6250260" y="3176731"/>
              <a:ext cx="1145455" cy="458951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민원 관리</a:t>
              </a:r>
            </a:p>
          </p:txBody>
        </p:sp>
        <p:sp>
          <p:nvSpPr>
            <p:cNvPr id="111" name="순서도: 처리 9">
              <a:extLst>
                <a:ext uri="{FF2B5EF4-FFF2-40B4-BE49-F238E27FC236}">
                  <a16:creationId xmlns:a16="http://schemas.microsoft.com/office/drawing/2014/main" id="{C0228626-34BC-F9C1-AFB8-9B4C0F752F47}"/>
                </a:ext>
              </a:extLst>
            </p:cNvPr>
            <p:cNvSpPr/>
            <p:nvPr/>
          </p:nvSpPr>
          <p:spPr>
            <a:xfrm>
              <a:off x="6237052" y="3824802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+mj-lt"/>
                </a:rPr>
                <a:t>민원 목록</a:t>
              </a:r>
            </a:p>
          </p:txBody>
        </p:sp>
        <p:sp>
          <p:nvSpPr>
            <p:cNvPr id="112" name="순서도: 처리 10">
              <a:extLst>
                <a:ext uri="{FF2B5EF4-FFF2-40B4-BE49-F238E27FC236}">
                  <a16:creationId xmlns:a16="http://schemas.microsoft.com/office/drawing/2014/main" id="{C1619CBE-5D87-CC54-8F9A-6C30CDB6C8CB}"/>
                </a:ext>
              </a:extLst>
            </p:cNvPr>
            <p:cNvSpPr/>
            <p:nvPr/>
          </p:nvSpPr>
          <p:spPr>
            <a:xfrm>
              <a:off x="6246878" y="4804615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민원 상세</a:t>
              </a:r>
            </a:p>
          </p:txBody>
        </p:sp>
        <p:sp>
          <p:nvSpPr>
            <p:cNvPr id="113" name="순서도: 처리 26">
              <a:extLst>
                <a:ext uri="{FF2B5EF4-FFF2-40B4-BE49-F238E27FC236}">
                  <a16:creationId xmlns:a16="http://schemas.microsoft.com/office/drawing/2014/main" id="{466204AC-58C4-D960-29C7-4C9091B5CA04}"/>
                </a:ext>
              </a:extLst>
            </p:cNvPr>
            <p:cNvSpPr/>
            <p:nvPr/>
          </p:nvSpPr>
          <p:spPr>
            <a:xfrm>
              <a:off x="6248173" y="4320779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민원 내보내기</a:t>
              </a:r>
            </a:p>
          </p:txBody>
        </p:sp>
        <p:sp>
          <p:nvSpPr>
            <p:cNvPr id="114" name="순서도: 처리 68">
              <a:extLst>
                <a:ext uri="{FF2B5EF4-FFF2-40B4-BE49-F238E27FC236}">
                  <a16:creationId xmlns:a16="http://schemas.microsoft.com/office/drawing/2014/main" id="{BB6391F3-534A-5947-BAB3-9B999E996B4D}"/>
                </a:ext>
              </a:extLst>
            </p:cNvPr>
            <p:cNvSpPr/>
            <p:nvPr/>
          </p:nvSpPr>
          <p:spPr>
            <a:xfrm>
              <a:off x="4937719" y="3176731"/>
              <a:ext cx="1145455" cy="458951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가구원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관리</a:t>
              </a:r>
            </a:p>
          </p:txBody>
        </p:sp>
        <p:sp>
          <p:nvSpPr>
            <p:cNvPr id="115" name="순서도: 처리 72">
              <a:extLst>
                <a:ext uri="{FF2B5EF4-FFF2-40B4-BE49-F238E27FC236}">
                  <a16:creationId xmlns:a16="http://schemas.microsoft.com/office/drawing/2014/main" id="{0F71F597-C3EA-453A-20DC-9E2B4C8DAEE5}"/>
                </a:ext>
              </a:extLst>
            </p:cNvPr>
            <p:cNvSpPr/>
            <p:nvPr/>
          </p:nvSpPr>
          <p:spPr>
            <a:xfrm>
              <a:off x="4937719" y="3824802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+mj-lt"/>
                </a:rPr>
                <a:t>가구원</a:t>
              </a:r>
              <a:r>
                <a:rPr lang="ko-KR" altLang="en-US" sz="900" b="1" dirty="0">
                  <a:solidFill>
                    <a:schemeClr val="tx1"/>
                  </a:solidFill>
                  <a:latin typeface="+mj-lt"/>
                </a:rPr>
                <a:t> 목록</a:t>
              </a:r>
            </a:p>
          </p:txBody>
        </p:sp>
        <p:sp>
          <p:nvSpPr>
            <p:cNvPr id="116" name="순서도: 처리 74">
              <a:extLst>
                <a:ext uri="{FF2B5EF4-FFF2-40B4-BE49-F238E27FC236}">
                  <a16:creationId xmlns:a16="http://schemas.microsoft.com/office/drawing/2014/main" id="{0DF47EAD-C74F-6884-EE21-24193F139855}"/>
                </a:ext>
              </a:extLst>
            </p:cNvPr>
            <p:cNvSpPr/>
            <p:nvPr/>
          </p:nvSpPr>
          <p:spPr>
            <a:xfrm>
              <a:off x="4948840" y="4320779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</a:rPr>
                <a:t>가구원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 추가</a:t>
              </a:r>
            </a:p>
          </p:txBody>
        </p:sp>
        <p:sp>
          <p:nvSpPr>
            <p:cNvPr id="120" name="순서도: 처리 8">
              <a:extLst>
                <a:ext uri="{FF2B5EF4-FFF2-40B4-BE49-F238E27FC236}">
                  <a16:creationId xmlns:a16="http://schemas.microsoft.com/office/drawing/2014/main" id="{A91749B6-FF23-6DFB-0771-795C30A290C6}"/>
                </a:ext>
              </a:extLst>
            </p:cNvPr>
            <p:cNvSpPr/>
            <p:nvPr/>
          </p:nvSpPr>
          <p:spPr>
            <a:xfrm>
              <a:off x="7581858" y="3176731"/>
              <a:ext cx="1145455" cy="458951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공지사항 관리</a:t>
              </a:r>
            </a:p>
          </p:txBody>
        </p:sp>
        <p:sp>
          <p:nvSpPr>
            <p:cNvPr id="121" name="순서도: 처리 9">
              <a:extLst>
                <a:ext uri="{FF2B5EF4-FFF2-40B4-BE49-F238E27FC236}">
                  <a16:creationId xmlns:a16="http://schemas.microsoft.com/office/drawing/2014/main" id="{AAAE7CCA-FE4A-69C9-098A-0F8F08970053}"/>
                </a:ext>
              </a:extLst>
            </p:cNvPr>
            <p:cNvSpPr/>
            <p:nvPr/>
          </p:nvSpPr>
          <p:spPr>
            <a:xfrm>
              <a:off x="7568650" y="3824802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+mj-lt"/>
                </a:rPr>
                <a:t>공지 목록</a:t>
              </a:r>
            </a:p>
          </p:txBody>
        </p:sp>
        <p:sp>
          <p:nvSpPr>
            <p:cNvPr id="122" name="순서도: 처리 10">
              <a:extLst>
                <a:ext uri="{FF2B5EF4-FFF2-40B4-BE49-F238E27FC236}">
                  <a16:creationId xmlns:a16="http://schemas.microsoft.com/office/drawing/2014/main" id="{39DE23F7-E248-C62C-EFE7-ED3F3FD8DBF4}"/>
                </a:ext>
              </a:extLst>
            </p:cNvPr>
            <p:cNvSpPr/>
            <p:nvPr/>
          </p:nvSpPr>
          <p:spPr>
            <a:xfrm>
              <a:off x="7578476" y="4804615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공지 상세</a:t>
              </a:r>
            </a:p>
          </p:txBody>
        </p:sp>
        <p:sp>
          <p:nvSpPr>
            <p:cNvPr id="123" name="순서도: 처리 26">
              <a:extLst>
                <a:ext uri="{FF2B5EF4-FFF2-40B4-BE49-F238E27FC236}">
                  <a16:creationId xmlns:a16="http://schemas.microsoft.com/office/drawing/2014/main" id="{BE20404D-3634-95F2-2D44-88E4226ED537}"/>
                </a:ext>
              </a:extLst>
            </p:cNvPr>
            <p:cNvSpPr/>
            <p:nvPr/>
          </p:nvSpPr>
          <p:spPr>
            <a:xfrm>
              <a:off x="7579771" y="4320779"/>
              <a:ext cx="1145455" cy="360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공지 작성</a:t>
              </a:r>
            </a:p>
          </p:txBody>
        </p:sp>
      </p:grpSp>
      <p:cxnSp>
        <p:nvCxnSpPr>
          <p:cNvPr id="125" name="꺾인 연결선 20">
            <a:extLst>
              <a:ext uri="{FF2B5EF4-FFF2-40B4-BE49-F238E27FC236}">
                <a16:creationId xmlns:a16="http://schemas.microsoft.com/office/drawing/2014/main" id="{8385A497-27EE-98B8-81E9-CB5B50A0C93C}"/>
              </a:ext>
            </a:extLst>
          </p:cNvPr>
          <p:cNvCxnSpPr>
            <a:cxnSpLocks/>
            <a:endCxn id="120" idx="0"/>
          </p:cNvCxnSpPr>
          <p:nvPr/>
        </p:nvCxnSpPr>
        <p:spPr>
          <a:xfrm rot="16200000" flipH="1">
            <a:off x="6453365" y="2137149"/>
            <a:ext cx="747641" cy="133152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20">
            <a:extLst>
              <a:ext uri="{FF2B5EF4-FFF2-40B4-BE49-F238E27FC236}">
                <a16:creationId xmlns:a16="http://schemas.microsoft.com/office/drawing/2014/main" id="{288EB628-5DA1-C0A2-9079-FC5F5945839E}"/>
              </a:ext>
            </a:extLst>
          </p:cNvPr>
          <p:cNvCxnSpPr>
            <a:cxnSpLocks/>
            <a:endCxn id="114" idx="0"/>
          </p:cNvCxnSpPr>
          <p:nvPr/>
        </p:nvCxnSpPr>
        <p:spPr>
          <a:xfrm rot="5400000">
            <a:off x="5131296" y="2146601"/>
            <a:ext cx="747641" cy="1312618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순서도: 처리 74">
            <a:extLst>
              <a:ext uri="{FF2B5EF4-FFF2-40B4-BE49-F238E27FC236}">
                <a16:creationId xmlns:a16="http://schemas.microsoft.com/office/drawing/2014/main" id="{282D4E5D-873F-3102-A970-8952F39A97C4}"/>
              </a:ext>
            </a:extLst>
          </p:cNvPr>
          <p:cNvSpPr/>
          <p:nvPr/>
        </p:nvSpPr>
        <p:spPr>
          <a:xfrm>
            <a:off x="4287199" y="4804615"/>
            <a:ext cx="1145455" cy="360000"/>
          </a:xfrm>
          <a:prstGeom prst="flowChartProcess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가구원</a:t>
            </a:r>
            <a:r>
              <a:rPr lang="ko-KR" altLang="en-US" sz="900" b="1" dirty="0">
                <a:solidFill>
                  <a:schemeClr val="tx1"/>
                </a:solidFill>
              </a:rPr>
              <a:t> 수정</a:t>
            </a:r>
            <a:r>
              <a:rPr lang="en-US" altLang="ko-KR" sz="900" b="1" dirty="0">
                <a:solidFill>
                  <a:schemeClr val="tx1"/>
                </a:solidFill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00123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</a:t>
            </a:r>
            <a:r>
              <a:rPr lang="ko-KR" altLang="en-US" dirty="0"/>
              <a:t>관리 정책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| </a:t>
            </a:r>
            <a:fld id="{E3D70894-9334-4C85-B01C-0E30A8887EDD}" type="slidenum">
              <a:rPr smtClean="0"/>
              <a:pPr>
                <a:defRPr/>
              </a:pPr>
              <a:t>4</a:t>
            </a:fld>
            <a:r>
              <a:t> |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입주민 </a:t>
            </a:r>
            <a:r>
              <a:rPr lang="en-US" altLang="ko-KR" dirty="0"/>
              <a:t>VS </a:t>
            </a:r>
            <a:r>
              <a:rPr lang="ko-KR" altLang="en-US" dirty="0"/>
              <a:t>관리원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46689"/>
              </p:ext>
            </p:extLst>
          </p:nvPr>
        </p:nvGraphicFramePr>
        <p:xfrm>
          <a:off x="323528" y="1449388"/>
          <a:ext cx="8496945" cy="34280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7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입주민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금광 아파트에 입주한 입주민</a:t>
                      </a:r>
                      <a:endParaRPr lang="en-US" altLang="ko-KR" sz="1400" kern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 조회</a:t>
                      </a:r>
                      <a:endParaRPr lang="en-US" altLang="ko-KR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민원 작성</a:t>
                      </a:r>
                      <a:endParaRPr lang="en-US" altLang="ko-KR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민원 조회</a:t>
                      </a:r>
                      <a:endParaRPr lang="en-US" altLang="ko-KR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작성한 민원은 조회 가능</a:t>
                      </a:r>
                      <a:endParaRPr lang="en-US" altLang="ko-KR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 작성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6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금광 아파트에 입주한 입주민들을 관리하는 관리원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관리 사무소에서 근무</a:t>
                      </a:r>
                      <a:endParaRPr lang="en-US" altLang="ko-KR" sz="1400" kern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가구원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추가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</a:t>
                      </a:r>
                      <a:endParaRPr lang="en-US" altLang="ko-KR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 추가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</a:t>
                      </a:r>
                      <a:endParaRPr lang="en-US" altLang="ko-KR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민원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작성한 공지는 조회 가능</a:t>
                      </a:r>
                      <a:endParaRPr lang="en-US" altLang="ko-KR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민원은 작성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05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613266"/>
              </p:ext>
            </p:extLst>
          </p:nvPr>
        </p:nvGraphicFramePr>
        <p:xfrm>
          <a:off x="7344079" y="981075"/>
          <a:ext cx="1691971" cy="284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접속한 관리원의 이름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호수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성별에 맞는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가구원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필터링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금광 아파트의 입주민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가구원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추가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금광 아파트에 입주한 가구원들의 목록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대시보드에 등록된 가구원의 추가 및 삭제 버튼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다른 가구원을 볼 수 있는 페이지 이동 버튼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가구원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관리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민원 관리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공지 사항 관리 카테고리로 이동할 수 있는 탭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입주한 세대수와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입주율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처리하지 못한 민원의 비율을 나타내는 상태 박스</a:t>
                      </a:r>
                      <a:endParaRPr lang="en-US" altLang="ko-KR" sz="800" dirty="0"/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000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가구원</a:t>
            </a:r>
            <a:r>
              <a:rPr lang="ko-KR" altLang="en-US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목록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pic>
        <p:nvPicPr>
          <p:cNvPr id="12" name="그림 11" descr="텍스트, 소프트웨어, 컴퓨터 아이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B65777-A6AE-EDFB-432D-CC0130CE1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21"/>
          <a:stretch>
            <a:fillRect/>
          </a:stretch>
        </p:blipFill>
        <p:spPr>
          <a:xfrm>
            <a:off x="235139" y="981075"/>
            <a:ext cx="6766399" cy="3209136"/>
          </a:xfrm>
          <a:prstGeom prst="rect">
            <a:avLst/>
          </a:prstGeom>
        </p:spPr>
      </p:pic>
      <p:sp>
        <p:nvSpPr>
          <p:cNvPr id="68" name="타원 67"/>
          <p:cNvSpPr/>
          <p:nvPr/>
        </p:nvSpPr>
        <p:spPr>
          <a:xfrm>
            <a:off x="4963730" y="999925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B4F192B-7597-41A6-7BE4-318ADBE6A612}"/>
              </a:ext>
            </a:extLst>
          </p:cNvPr>
          <p:cNvSpPr/>
          <p:nvPr/>
        </p:nvSpPr>
        <p:spPr>
          <a:xfrm>
            <a:off x="5041925" y="1251336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F10161-A714-8A1F-8645-565AB80BB2A5}"/>
              </a:ext>
            </a:extLst>
          </p:cNvPr>
          <p:cNvSpPr/>
          <p:nvPr/>
        </p:nvSpPr>
        <p:spPr>
          <a:xfrm>
            <a:off x="2276399" y="1314786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DD3567C-B8E8-D41D-53A2-E96D29A853E4}"/>
              </a:ext>
            </a:extLst>
          </p:cNvPr>
          <p:cNvSpPr/>
          <p:nvPr/>
        </p:nvSpPr>
        <p:spPr>
          <a:xfrm>
            <a:off x="2276399" y="171194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B1FDCF9-32CD-6B2E-A0FC-C73FF0EFD45F}"/>
              </a:ext>
            </a:extLst>
          </p:cNvPr>
          <p:cNvSpPr/>
          <p:nvPr/>
        </p:nvSpPr>
        <p:spPr>
          <a:xfrm>
            <a:off x="5492331" y="171194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AAB276-6E9F-0764-F19E-CAD0EB539903}"/>
              </a:ext>
            </a:extLst>
          </p:cNvPr>
          <p:cNvSpPr/>
          <p:nvPr/>
        </p:nvSpPr>
        <p:spPr>
          <a:xfrm>
            <a:off x="5555643" y="288762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6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4F9EB90-98A9-5001-AA79-5772721057D7}"/>
              </a:ext>
            </a:extLst>
          </p:cNvPr>
          <p:cNvSpPr/>
          <p:nvPr/>
        </p:nvSpPr>
        <p:spPr>
          <a:xfrm>
            <a:off x="1458760" y="1585046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7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8DFD119-C91C-AA66-FBDC-B746F6DFED51}"/>
              </a:ext>
            </a:extLst>
          </p:cNvPr>
          <p:cNvSpPr/>
          <p:nvPr/>
        </p:nvSpPr>
        <p:spPr>
          <a:xfrm>
            <a:off x="1458760" y="2202054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8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5A6DCD9D-F05A-D58B-8ADD-53DC45CFA619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900B6-FB63-E73B-4ED9-A8F16A2B263A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75E200-718F-B208-7EA1-B30B5DAB3945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58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DF655-8ABD-525C-4F6E-9E394A9B1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소프트웨어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64EA8C-40DF-57B9-1025-5EFB353E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54"/>
          <a:stretch>
            <a:fillRect/>
          </a:stretch>
        </p:blipFill>
        <p:spPr>
          <a:xfrm>
            <a:off x="235139" y="999925"/>
            <a:ext cx="6766399" cy="3190286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BBDC5C9-859F-9170-7028-ABCB985FF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51444"/>
              </p:ext>
            </p:extLst>
          </p:nvPr>
        </p:nvGraphicFramePr>
        <p:xfrm>
          <a:off x="7344079" y="981075"/>
          <a:ext cx="1691971" cy="233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입주한 가구원의 호수를 입력하는 텍스트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입주한 가구원의 이름을 입력하는 텍스트 박스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입주한 가구원의 나이를 입력하는 텍스트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입주한 가구원의 성별을 입력하는 텍스트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가구원이 입주한 연월일을 선택하는 캘린더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추가 버튼을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누를경우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입력한 정보를 기반으로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가구원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정보 추가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취소를 누를 경우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미저장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6A5B488E-5ED1-981E-56D7-CF0D7F47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000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가구원</a:t>
            </a:r>
            <a:r>
              <a:rPr lang="ko-KR" altLang="en-US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추가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34D9969-AD76-25F0-1FE6-4B6047DD99E2}"/>
              </a:ext>
            </a:extLst>
          </p:cNvPr>
          <p:cNvSpPr/>
          <p:nvPr/>
        </p:nvSpPr>
        <p:spPr>
          <a:xfrm>
            <a:off x="2745693" y="2075153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DDDC01-E5BF-8302-C4A2-84BAB804730E}"/>
              </a:ext>
            </a:extLst>
          </p:cNvPr>
          <p:cNvSpPr/>
          <p:nvPr/>
        </p:nvSpPr>
        <p:spPr>
          <a:xfrm>
            <a:off x="2742349" y="252940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F674244-D9F1-FFFC-A659-A49EF7759635}"/>
              </a:ext>
            </a:extLst>
          </p:cNvPr>
          <p:cNvSpPr/>
          <p:nvPr/>
        </p:nvSpPr>
        <p:spPr>
          <a:xfrm>
            <a:off x="2745693" y="230355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52F871-0BB5-6F34-BC40-8B575D93F207}"/>
              </a:ext>
            </a:extLst>
          </p:cNvPr>
          <p:cNvSpPr/>
          <p:nvPr/>
        </p:nvSpPr>
        <p:spPr>
          <a:xfrm>
            <a:off x="2742349" y="273270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DAAAED9-E7F2-ACCE-C09B-FB2A55D9222D}"/>
              </a:ext>
            </a:extLst>
          </p:cNvPr>
          <p:cNvSpPr/>
          <p:nvPr/>
        </p:nvSpPr>
        <p:spPr>
          <a:xfrm>
            <a:off x="2742349" y="295107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64F35B4-6973-F788-DFD5-321D6DF842C5}"/>
              </a:ext>
            </a:extLst>
          </p:cNvPr>
          <p:cNvSpPr/>
          <p:nvPr/>
        </p:nvSpPr>
        <p:spPr>
          <a:xfrm>
            <a:off x="4332560" y="3126420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6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49C32F7E-C178-8B5D-73F2-23D92C82D8A7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4A86D1-3EBD-0991-0191-3E6EA89CDDD8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8A4C27-8A5C-AB54-54A3-6723FCB1C366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08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B65C-F8E3-B355-D7AF-89A7950C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237824-F666-EA60-0A3D-3259029E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21"/>
          <a:stretch>
            <a:fillRect/>
          </a:stretch>
        </p:blipFill>
        <p:spPr>
          <a:xfrm>
            <a:off x="235139" y="981075"/>
            <a:ext cx="6766399" cy="3209136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0327C638-38B7-D4A3-8E30-5BB192212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5903"/>
              </p:ext>
            </p:extLst>
          </p:nvPr>
        </p:nvGraphicFramePr>
        <p:xfrm>
          <a:off x="7344079" y="981075"/>
          <a:ext cx="1691971" cy="233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입주한 가구원의 호수를 수정하는 텍스트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입주한 가구원의 이름을 수정하는 텍스트 박스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입주한 가구원의 나이를 수정하는 텍스트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입주한 가구원의 성별을 수정하는 텍스트 박스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가구원이 입주한 연월일을 수정하는 캘린더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수정 버튼을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누를경우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입력한 정보를 기반으로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가구원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정보 수정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취소를 누를 경우 기존 정보 유지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D7EBB81-8388-A1D7-1B9D-8A16E8DE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000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가구원</a:t>
            </a:r>
            <a:r>
              <a:rPr lang="ko-KR" altLang="en-US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수정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746E7EC-EBBC-14EE-9342-E960C97517E8}"/>
              </a:ext>
            </a:extLst>
          </p:cNvPr>
          <p:cNvSpPr/>
          <p:nvPr/>
        </p:nvSpPr>
        <p:spPr>
          <a:xfrm>
            <a:off x="2745693" y="2075153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D62EA6-89C1-1D75-FA8C-ED72630EC4E8}"/>
              </a:ext>
            </a:extLst>
          </p:cNvPr>
          <p:cNvSpPr/>
          <p:nvPr/>
        </p:nvSpPr>
        <p:spPr>
          <a:xfrm>
            <a:off x="2742349" y="252940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E08AB49-360B-FF8B-8603-2471917B6773}"/>
              </a:ext>
            </a:extLst>
          </p:cNvPr>
          <p:cNvSpPr/>
          <p:nvPr/>
        </p:nvSpPr>
        <p:spPr>
          <a:xfrm>
            <a:off x="2745693" y="230355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7555D2-F7F5-689C-1543-383DDE65238A}"/>
              </a:ext>
            </a:extLst>
          </p:cNvPr>
          <p:cNvSpPr/>
          <p:nvPr/>
        </p:nvSpPr>
        <p:spPr>
          <a:xfrm>
            <a:off x="2742349" y="273270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B529B93-0721-C902-B7C9-C9CF1382DA19}"/>
              </a:ext>
            </a:extLst>
          </p:cNvPr>
          <p:cNvSpPr/>
          <p:nvPr/>
        </p:nvSpPr>
        <p:spPr>
          <a:xfrm>
            <a:off x="2742349" y="295107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5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31D727-D110-5D68-91EB-AA11651090EE}"/>
              </a:ext>
            </a:extLst>
          </p:cNvPr>
          <p:cNvSpPr/>
          <p:nvPr/>
        </p:nvSpPr>
        <p:spPr>
          <a:xfrm>
            <a:off x="4332560" y="3126420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6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A91121F3-47D8-10F5-A801-AFE95717B834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수정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연필모양 버튼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C5C1C4-DB14-9548-3BDD-50B57CD0919F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D0A504-5348-CD57-66D7-36F58A26750E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96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1CB3A-2993-F667-F15A-3042592E1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FA63D1-BDBC-85AD-C161-E8C4E729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2"/>
          <a:stretch>
            <a:fillRect/>
          </a:stretch>
        </p:blipFill>
        <p:spPr>
          <a:xfrm>
            <a:off x="235139" y="873631"/>
            <a:ext cx="6768050" cy="3316580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24424B7-AEBD-ED2C-A16A-16D9BA314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28666"/>
              </p:ext>
            </p:extLst>
          </p:nvPr>
        </p:nvGraphicFramePr>
        <p:xfrm>
          <a:off x="7344079" y="981075"/>
          <a:ext cx="1691971" cy="63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가구원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삭제 버튼을 누를 경우 나오는 선택창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확인을 누를 경우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가구원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삭제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2B098E0-DEF2-64B6-4465-B99BD954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000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가구원</a:t>
            </a:r>
            <a:r>
              <a:rPr lang="ko-KR" altLang="en-US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삭제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493EF0C-D6EB-ADD1-D3DD-2F706520E9EE}"/>
              </a:ext>
            </a:extLst>
          </p:cNvPr>
          <p:cNvSpPr/>
          <p:nvPr/>
        </p:nvSpPr>
        <p:spPr>
          <a:xfrm>
            <a:off x="2967013" y="116657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BB48036C-6D58-8F1C-8340-110784947A6D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4058270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삭제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빨간색 쓰레기통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D86C03-A3F4-E5EA-D07A-785FEB088CC9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DF15FE-6E1E-D2A9-2AB8-DA923D038232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56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E9233-BF96-C158-A56D-4A257D3D8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스크린샷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02290D-FAF4-29AA-D3BA-30AFFE72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21"/>
          <a:stretch>
            <a:fillRect/>
          </a:stretch>
        </p:blipFill>
        <p:spPr>
          <a:xfrm>
            <a:off x="235139" y="981075"/>
            <a:ext cx="6766399" cy="3209136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0710DF4-DAA4-5C6D-9220-9B62E4D15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938918"/>
              </p:ext>
            </p:extLst>
          </p:nvPr>
        </p:nvGraphicFramePr>
        <p:xfrm>
          <a:off x="7344079" y="981075"/>
          <a:ext cx="1691971" cy="1823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    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등록된 민원들을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csv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형식의 엑셀 파일로 내보내는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호수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민원 처리 상태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민원 작성 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일을 바탕으로 필터링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등록된 민원들의 목록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접수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처리중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완료로 상태가 변경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 민원들의 목록을 볼 수 있는 페이지 이동 버튼</a:t>
                      </a:r>
                    </a:p>
                  </a:txBody>
                  <a:tcPr marL="35990" marR="35990" marT="36003" marB="360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60C3F5CA-5A8F-AF90-31B1-CD38119C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민원 관리 화면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민원 목록</a:t>
            </a:r>
            <a:r>
              <a:rPr lang="en-US" altLang="ko-KR" sz="10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9D5936C-C0E7-7F09-073E-61E278D5D4AA}"/>
              </a:ext>
            </a:extLst>
          </p:cNvPr>
          <p:cNvSpPr/>
          <p:nvPr/>
        </p:nvSpPr>
        <p:spPr>
          <a:xfrm>
            <a:off x="4982188" y="127723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3DE5EB5-7BAD-FC90-107E-8CA404D13212}"/>
              </a:ext>
            </a:extLst>
          </p:cNvPr>
          <p:cNvSpPr/>
          <p:nvPr/>
        </p:nvSpPr>
        <p:spPr>
          <a:xfrm>
            <a:off x="2268108" y="1748354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3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F49512-F339-B937-0785-41802C51E308}"/>
              </a:ext>
            </a:extLst>
          </p:cNvPr>
          <p:cNvSpPr/>
          <p:nvPr/>
        </p:nvSpPr>
        <p:spPr>
          <a:xfrm>
            <a:off x="2268108" y="1404138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994D42-6492-F915-31DB-EE3E2E23B2A7}"/>
              </a:ext>
            </a:extLst>
          </p:cNvPr>
          <p:cNvSpPr/>
          <p:nvPr/>
        </p:nvSpPr>
        <p:spPr>
          <a:xfrm>
            <a:off x="5537967" y="2662817"/>
            <a:ext cx="126624" cy="126901"/>
          </a:xfrm>
          <a:prstGeom prst="ellipse">
            <a:avLst/>
          </a:prstGeom>
          <a:solidFill>
            <a:srgbClr val="FF4B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4</a:t>
            </a:r>
            <a:endParaRPr lang="ko-KR" altLang="en-US" sz="600" b="1" dirty="0" err="1">
              <a:solidFill>
                <a:schemeClr val="bg1"/>
              </a:solidFill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C4A2A674-8D13-2E40-2D7C-DF6A585B07D7}"/>
              </a:ext>
            </a:extLst>
          </p:cNvPr>
          <p:cNvSpPr txBox="1">
            <a:spLocks/>
          </p:cNvSpPr>
          <p:nvPr/>
        </p:nvSpPr>
        <p:spPr>
          <a:xfrm>
            <a:off x="1585384" y="364645"/>
            <a:ext cx="3587749" cy="24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관리원 인터페이스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민원 관리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438E8C-6B5A-C7CC-D928-EB2931ABE7E0}"/>
              </a:ext>
            </a:extLst>
          </p:cNvPr>
          <p:cNvSpPr/>
          <p:nvPr/>
        </p:nvSpPr>
        <p:spPr>
          <a:xfrm>
            <a:off x="7102413" y="12538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ASAO UI/UX </a:t>
            </a:r>
            <a:r>
              <a:rPr kumimoji="1"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A4833A-DA6D-6A20-2E02-4E23DA4B2223}"/>
              </a:ext>
            </a:extLst>
          </p:cNvPr>
          <p:cNvSpPr/>
          <p:nvPr/>
        </p:nvSpPr>
        <p:spPr>
          <a:xfrm>
            <a:off x="7102412" y="376279"/>
            <a:ext cx="1898691" cy="22120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kumimoji="1"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420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>
          <a:defRPr sz="800" dirty="0" err="1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22501</TotalTime>
  <Words>1220</Words>
  <Application>Microsoft Macintosh PowerPoint</Application>
  <PresentationFormat>화면 슬라이드 쇼(4:3)</PresentationFormat>
  <Paragraphs>369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나눔고딕</vt:lpstr>
      <vt:lpstr>Wingdings</vt:lpstr>
      <vt:lpstr>맑은 고딕</vt:lpstr>
      <vt:lpstr>Arial</vt:lpstr>
      <vt:lpstr>Office 테마</vt:lpstr>
      <vt:lpstr>ASAP UI/UX 시나리오</vt:lpstr>
      <vt:lpstr>개정 이력</vt:lpstr>
      <vt:lpstr>메뉴 구성도(Menu Tree)</vt:lpstr>
      <vt:lpstr>User 관리 정책</vt:lpstr>
      <vt:lpstr>가구원 관리 화면(가구원 목록)</vt:lpstr>
      <vt:lpstr>가구원 관리 화면(가구원 추가)</vt:lpstr>
      <vt:lpstr>가구원 관리 화면(가구원 수정)</vt:lpstr>
      <vt:lpstr>가구원 관리 화면(가구원 삭제)</vt:lpstr>
      <vt:lpstr>민원 관리 화면(민원 목록)</vt:lpstr>
      <vt:lpstr>민원 관리 화면(엑셀 내보내기)</vt:lpstr>
      <vt:lpstr>민원 관리 화면(민원 상세)</vt:lpstr>
      <vt:lpstr>공지사항 관리 화면(공지사항 목록)</vt:lpstr>
      <vt:lpstr>공지사항 관리 화면(공지사항 작성)</vt:lpstr>
      <vt:lpstr>공지사항 관리 화면(공지사항 삭제)</vt:lpstr>
      <vt:lpstr>공지사항 조회 화면</vt:lpstr>
      <vt:lpstr>공지사항 상세 조회 화면</vt:lpstr>
      <vt:lpstr>공지사항 관리 화면(공지사항 작성)</vt:lpstr>
      <vt:lpstr>공지사항 관리 화면(공지사항 작성)</vt:lpstr>
      <vt:lpstr>공지사항 관리 화면(공지사항 작성)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GCS_통합관리도구_UI.UX_시나리오</dc:title>
  <dc:creator>박남해</dc:creator>
  <cp:keywords>통합관리도구;GCS</cp:keywords>
  <cp:lastModifiedBy>정구연</cp:lastModifiedBy>
  <cp:revision>1282</cp:revision>
  <cp:lastPrinted>2014-10-24T04:07:13Z</cp:lastPrinted>
  <dcterms:created xsi:type="dcterms:W3CDTF">2013-11-14T06:40:22Z</dcterms:created>
  <dcterms:modified xsi:type="dcterms:W3CDTF">2025-06-14T11:40:01Z</dcterms:modified>
</cp:coreProperties>
</file>